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7" autoAdjust="0"/>
    <p:restoredTop sz="94660"/>
  </p:normalViewPr>
  <p:slideViewPr>
    <p:cSldViewPr snapToGrid="0">
      <p:cViewPr varScale="1">
        <p:scale>
          <a:sx n="114" d="100"/>
          <a:sy n="114" d="100"/>
        </p:scale>
        <p:origin x="1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ru-RU"/>
              <a:t>Образец заголовка</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a:xfrm>
            <a:off x="5332412" y="5883275"/>
            <a:ext cx="4324044" cy="365125"/>
          </a:xfrm>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951311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8FAA97AD-2A55-4C92-A1B3-F319A676462F}" type="datetimeFigureOut">
              <a:rPr lang="ru-RU" smtClean="0"/>
              <a:t>25.09.2020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159513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486902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2505791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1370852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61586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1277182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671661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419141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10951856" y="5867131"/>
            <a:ext cx="551167" cy="365125"/>
          </a:xfrm>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900493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4209649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8FAA97AD-2A55-4C92-A1B3-F319A676462F}" type="datetimeFigureOut">
              <a:rPr lang="ru-RU" smtClean="0"/>
              <a:t>25.09.2020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2340580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8FAA97AD-2A55-4C92-A1B3-F319A676462F}" type="datetimeFigureOut">
              <a:rPr lang="ru-RU" smtClean="0"/>
              <a:t>25.09.2020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25114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8FAA97AD-2A55-4C92-A1B3-F319A676462F}" type="datetimeFigureOut">
              <a:rPr lang="ru-RU" smtClean="0"/>
              <a:t>25.09.2020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198921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A97AD-2A55-4C92-A1B3-F319A676462F}" type="datetimeFigureOut">
              <a:rPr lang="ru-RU" smtClean="0"/>
              <a:t>25.09.2020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2443685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ru-RU"/>
              <a:t>Образец заголовка</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8FAA97AD-2A55-4C92-A1B3-F319A676462F}" type="datetimeFigureOut">
              <a:rPr lang="ru-RU" smtClean="0"/>
              <a:t>25.09.2020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285250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8FAA97AD-2A55-4C92-A1B3-F319A676462F}" type="datetimeFigureOut">
              <a:rPr lang="ru-RU" smtClean="0"/>
              <a:t>25.09.2020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1585742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AA97AD-2A55-4C92-A1B3-F319A676462F}" type="datetimeFigureOut">
              <a:rPr lang="ru-RU" smtClean="0"/>
              <a:t>25.09.2020</a:t>
            </a:fld>
            <a:endParaRPr lang="ru-RU"/>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9F6B10-6790-42A1-96E8-73BCC89CE158}" type="slidenum">
              <a:rPr lang="ru-RU" smtClean="0"/>
              <a:t>‹#›</a:t>
            </a:fld>
            <a:endParaRPr lang="ru-RU"/>
          </a:p>
        </p:txBody>
      </p:sp>
    </p:spTree>
    <p:extLst>
      <p:ext uri="{BB962C8B-B14F-4D97-AF65-F5344CB8AC3E}">
        <p14:creationId xmlns:p14="http://schemas.microsoft.com/office/powerpoint/2010/main" val="2293000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Рисунок 12" descr="Изображение выглядит как внешний, вода, здание, город&#10;&#10;Автоматически созданное описание">
            <a:extLst>
              <a:ext uri="{FF2B5EF4-FFF2-40B4-BE49-F238E27FC236}">
                <a16:creationId xmlns:a16="http://schemas.microsoft.com/office/drawing/2014/main" id="{894FBA5D-4036-4F3F-BDF7-19BA1E345087}"/>
              </a:ext>
            </a:extLst>
          </p:cNvPr>
          <p:cNvPicPr>
            <a:picLocks noChangeAspect="1"/>
          </p:cNvPicPr>
          <p:nvPr/>
        </p:nvPicPr>
        <p:blipFill rotWithShape="1">
          <a:blip r:embed="rId2">
            <a:extLst>
              <a:ext uri="{28A0092B-C50C-407E-A947-70E740481C1C}">
                <a14:useLocalDpi xmlns:a14="http://schemas.microsoft.com/office/drawing/2010/main" val="0"/>
              </a:ext>
            </a:extLst>
          </a:blip>
          <a:srcRect l="18931" r="21958"/>
          <a:stretch/>
        </p:blipFill>
        <p:spPr>
          <a:xfrm>
            <a:off x="20" y="10"/>
            <a:ext cx="6095980" cy="6857990"/>
          </a:xfrm>
          <a:prstGeom prst="rect">
            <a:avLst/>
          </a:prstGeom>
        </p:spPr>
      </p:pic>
      <p:pic>
        <p:nvPicPr>
          <p:cNvPr id="7" name="Рисунок 6" descr="Изображение выглядит как внешний, здание, вода, большой&#10;&#10;Автоматически созданное описание">
            <a:extLst>
              <a:ext uri="{FF2B5EF4-FFF2-40B4-BE49-F238E27FC236}">
                <a16:creationId xmlns:a16="http://schemas.microsoft.com/office/drawing/2014/main" id="{985A3E46-F92E-4E22-9F2E-29AA6A729FE1}"/>
              </a:ext>
            </a:extLst>
          </p:cNvPr>
          <p:cNvPicPr>
            <a:picLocks noChangeAspect="1"/>
          </p:cNvPicPr>
          <p:nvPr/>
        </p:nvPicPr>
        <p:blipFill rotWithShape="1">
          <a:blip r:embed="rId3">
            <a:extLst>
              <a:ext uri="{28A0092B-C50C-407E-A947-70E740481C1C}">
                <a14:useLocalDpi xmlns:a14="http://schemas.microsoft.com/office/drawing/2010/main" val="0"/>
              </a:ext>
            </a:extLst>
          </a:blip>
          <a:srcRect l="20682" r="20428" b="-1"/>
          <a:stretch/>
        </p:blipFill>
        <p:spPr>
          <a:xfrm>
            <a:off x="6096000" y="10"/>
            <a:ext cx="6096000" cy="6857990"/>
          </a:xfrm>
          <a:prstGeom prst="rect">
            <a:avLst/>
          </a:prstGeom>
        </p:spPr>
      </p:pic>
      <p:sp>
        <p:nvSpPr>
          <p:cNvPr id="5" name="TextBox 4">
            <a:extLst>
              <a:ext uri="{FF2B5EF4-FFF2-40B4-BE49-F238E27FC236}">
                <a16:creationId xmlns:a16="http://schemas.microsoft.com/office/drawing/2014/main" id="{987368FD-5552-4CAE-80BA-A64C76880F0A}"/>
              </a:ext>
            </a:extLst>
          </p:cNvPr>
          <p:cNvSpPr txBox="1"/>
          <p:nvPr/>
        </p:nvSpPr>
        <p:spPr>
          <a:xfrm>
            <a:off x="4286858" y="2761554"/>
            <a:ext cx="3618284" cy="1345720"/>
          </a:xfrm>
          <a:prstGeom prst="rect">
            <a:avLst/>
          </a:prstGeom>
          <a:noFill/>
        </p:spPr>
        <p:txBody>
          <a:bodyPr vert="horz" lIns="91440" tIns="45720" rIns="91440" bIns="45720" rtlCol="0" anchor="ctr">
            <a:normAutofit/>
          </a:bodyPr>
          <a:lstStyle/>
          <a:p>
            <a:pPr algn="ctr">
              <a:lnSpc>
                <a:spcPct val="90000"/>
              </a:lnSpc>
              <a:spcBef>
                <a:spcPct val="0"/>
              </a:spcBef>
              <a:spcAft>
                <a:spcPts val="800"/>
              </a:spcAft>
            </a:pPr>
            <a:r>
              <a:rPr lang="en-US" sz="2800" b="1" kern="1200">
                <a:solidFill>
                  <a:srgbClr val="080808"/>
                </a:solidFill>
                <a:effectLst/>
                <a:latin typeface="+mj-lt"/>
                <a:ea typeface="+mj-ea"/>
                <a:cs typeface="+mj-cs"/>
              </a:rPr>
              <a:t>The Battle of Neighborhoods</a:t>
            </a:r>
            <a:endParaRPr lang="en-US" sz="2800" kern="1200">
              <a:solidFill>
                <a:srgbClr val="080808"/>
              </a:solidFill>
              <a:effectLst/>
              <a:latin typeface="+mj-lt"/>
              <a:ea typeface="+mj-ea"/>
              <a:cs typeface="+mj-cs"/>
            </a:endParaRPr>
          </a:p>
        </p:txBody>
      </p:sp>
    </p:spTree>
    <p:extLst>
      <p:ext uri="{BB962C8B-B14F-4D97-AF65-F5344CB8AC3E}">
        <p14:creationId xmlns:p14="http://schemas.microsoft.com/office/powerpoint/2010/main" val="3153128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398AA-ED9C-499C-9AEA-97D616D6E9D2}"/>
              </a:ext>
            </a:extLst>
          </p:cNvPr>
          <p:cNvSpPr>
            <a:spLocks noGrp="1"/>
          </p:cNvSpPr>
          <p:nvPr>
            <p:ph type="title"/>
          </p:nvPr>
        </p:nvSpPr>
        <p:spPr>
          <a:xfrm>
            <a:off x="1484311" y="476076"/>
            <a:ext cx="10018713" cy="840996"/>
          </a:xfrm>
        </p:spPr>
        <p:txBody>
          <a:bodyPr>
            <a:normAutofit/>
          </a:bodyPr>
          <a:lstStyle/>
          <a:p>
            <a:r>
              <a:rPr lang="en-US" dirty="0">
                <a:latin typeface="Bradley Hand ITC" panose="03070402050302030203" pitchFamily="66" charset="0"/>
              </a:rPr>
              <a:t>Results and discussion</a:t>
            </a:r>
            <a:endParaRPr lang="ru-RU" dirty="0"/>
          </a:p>
        </p:txBody>
      </p:sp>
      <p:sp>
        <p:nvSpPr>
          <p:cNvPr id="3" name="Объект 2">
            <a:extLst>
              <a:ext uri="{FF2B5EF4-FFF2-40B4-BE49-F238E27FC236}">
                <a16:creationId xmlns:a16="http://schemas.microsoft.com/office/drawing/2014/main" id="{3C957D81-3D9B-4A24-8D52-AFBF93A0E6B1}"/>
              </a:ext>
            </a:extLst>
          </p:cNvPr>
          <p:cNvSpPr>
            <a:spLocks noGrp="1"/>
          </p:cNvSpPr>
          <p:nvPr>
            <p:ph idx="1"/>
          </p:nvPr>
        </p:nvSpPr>
        <p:spPr>
          <a:xfrm>
            <a:off x="1484311" y="863367"/>
            <a:ext cx="10018713" cy="1913390"/>
          </a:xfrm>
        </p:spPr>
        <p:txBody>
          <a:bodyPr>
            <a:normAutofit/>
          </a:bodyPr>
          <a:lstStyle/>
          <a:p>
            <a:pPr marL="0" indent="0">
              <a:buNone/>
            </a:pPr>
            <a:r>
              <a:rPr lang="en-US" sz="2000" b="0" i="0" dirty="0">
                <a:solidFill>
                  <a:srgbClr val="000000"/>
                </a:solidFill>
                <a:effectLst/>
                <a:latin typeface="Helvetica" panose="020B0604020202020204" pitchFamily="34" charset="0"/>
                <a:cs typeface="Helvetica" panose="020B0604020202020204" pitchFamily="34" charset="0"/>
              </a:rPr>
              <a:t>Achieved results show us that two areas a very different with only 30% of similar places in top 15 places of each area. They are different after comparison of most common places in almost the same quantity of small areas inside of each big area.</a:t>
            </a:r>
            <a:endParaRPr lang="ru-RU" sz="2000" dirty="0">
              <a:latin typeface="Helvetica" panose="020B0604020202020204" pitchFamily="34" charset="0"/>
              <a:cs typeface="Helvetica" panose="020B0604020202020204" pitchFamily="34" charset="0"/>
            </a:endParaRPr>
          </a:p>
        </p:txBody>
      </p:sp>
      <p:sp>
        <p:nvSpPr>
          <p:cNvPr id="4" name="Заголовок 1">
            <a:extLst>
              <a:ext uri="{FF2B5EF4-FFF2-40B4-BE49-F238E27FC236}">
                <a16:creationId xmlns:a16="http://schemas.microsoft.com/office/drawing/2014/main" id="{917EBF75-4085-4F96-9BBC-27D613CD0451}"/>
              </a:ext>
            </a:extLst>
          </p:cNvPr>
          <p:cNvSpPr txBox="1">
            <a:spLocks/>
          </p:cNvSpPr>
          <p:nvPr/>
        </p:nvSpPr>
        <p:spPr>
          <a:xfrm>
            <a:off x="1484311" y="2338432"/>
            <a:ext cx="10018713" cy="840996"/>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Bradley Hand ITC" panose="03070402050302030203" pitchFamily="66" charset="0"/>
              </a:rPr>
              <a:t>Conclusion</a:t>
            </a:r>
            <a:endParaRPr lang="ru-RU" dirty="0"/>
          </a:p>
        </p:txBody>
      </p:sp>
      <p:sp>
        <p:nvSpPr>
          <p:cNvPr id="5" name="Объект 2">
            <a:extLst>
              <a:ext uri="{FF2B5EF4-FFF2-40B4-BE49-F238E27FC236}">
                <a16:creationId xmlns:a16="http://schemas.microsoft.com/office/drawing/2014/main" id="{9B35B552-3C1C-4DC1-82DA-D60E5A7F173C}"/>
              </a:ext>
            </a:extLst>
          </p:cNvPr>
          <p:cNvSpPr txBox="1">
            <a:spLocks/>
          </p:cNvSpPr>
          <p:nvPr/>
        </p:nvSpPr>
        <p:spPr>
          <a:xfrm>
            <a:off x="1484311" y="2994171"/>
            <a:ext cx="10018713" cy="324723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b="0" i="0" dirty="0">
                <a:solidFill>
                  <a:srgbClr val="000000"/>
                </a:solidFill>
                <a:effectLst/>
                <a:latin typeface="Helvetica" panose="020B0604020202020204" pitchFamily="34" charset="0"/>
                <a:cs typeface="Helvetica" panose="020B0604020202020204" pitchFamily="34" charset="0"/>
              </a:rPr>
              <a:t>As we can </a:t>
            </a:r>
            <a:r>
              <a:rPr lang="en-US" b="0" i="0">
                <a:solidFill>
                  <a:srgbClr val="000000"/>
                </a:solidFill>
                <a:effectLst/>
                <a:latin typeface="Helvetica" panose="020B0604020202020204" pitchFamily="34" charset="0"/>
                <a:cs typeface="Helvetica" panose="020B0604020202020204" pitchFamily="34" charset="0"/>
              </a:rPr>
              <a:t>see - </a:t>
            </a:r>
            <a:r>
              <a:rPr lang="en-US" b="0" i="0" dirty="0">
                <a:solidFill>
                  <a:srgbClr val="000000"/>
                </a:solidFill>
                <a:effectLst/>
                <a:latin typeface="Helvetica" panose="020B0604020202020204" pitchFamily="34" charset="0"/>
                <a:cs typeface="Helvetica" panose="020B0604020202020204" pitchFamily="34" charset="0"/>
              </a:rPr>
              <a:t>two areas with similar land area, population and density from two biggest cities from different sides of the globe are very different. From top 15 places of more than 85% of all common places for these areas only pizza places, pharmacy, bus stops, grocery stores and parks are present in both areas in different </a:t>
            </a:r>
            <a:r>
              <a:rPr lang="en-US" b="0" i="0" dirty="0" err="1">
                <a:solidFill>
                  <a:srgbClr val="000000"/>
                </a:solidFill>
                <a:effectLst/>
                <a:latin typeface="Helvetica" panose="020B0604020202020204" pitchFamily="34" charset="0"/>
                <a:cs typeface="Helvetica" panose="020B0604020202020204" pitchFamily="34" charset="0"/>
              </a:rPr>
              <a:t>proporions</a:t>
            </a:r>
            <a:r>
              <a:rPr lang="en-US" b="0" i="0" dirty="0">
                <a:solidFill>
                  <a:srgbClr val="000000"/>
                </a:solidFill>
                <a:effectLst/>
                <a:latin typeface="Helvetica" panose="020B0604020202020204" pitchFamily="34" charset="0"/>
                <a:cs typeface="Helvetica" panose="020B0604020202020204" pitchFamily="34" charset="0"/>
              </a:rPr>
              <a:t>. Such </a:t>
            </a:r>
            <a:r>
              <a:rPr lang="en-US" b="0" i="0" dirty="0" err="1">
                <a:solidFill>
                  <a:srgbClr val="000000"/>
                </a:solidFill>
                <a:effectLst/>
                <a:latin typeface="Helvetica" panose="020B0604020202020204" pitchFamily="34" charset="0"/>
                <a:cs typeface="Helvetica" panose="020B0604020202020204" pitchFamily="34" charset="0"/>
              </a:rPr>
              <a:t>similary</a:t>
            </a:r>
            <a:r>
              <a:rPr lang="en-US" b="0" i="0" dirty="0">
                <a:solidFill>
                  <a:srgbClr val="000000"/>
                </a:solidFill>
                <a:effectLst/>
                <a:latin typeface="Helvetica" panose="020B0604020202020204" pitchFamily="34" charset="0"/>
                <a:cs typeface="Helvetica" panose="020B0604020202020204" pitchFamily="34" charset="0"/>
              </a:rPr>
              <a:t> will allow you to eat pizza, buy pills and go to park if you will decide to change your location. But you will not be able to visit fitness center and cosmetics shop if you will migrate from Moscow to NYC, and you will not be able to buy donuts and visit </a:t>
            </a:r>
            <a:r>
              <a:rPr lang="en-US" b="0" i="0" dirty="0" err="1">
                <a:solidFill>
                  <a:srgbClr val="000000"/>
                </a:solidFill>
                <a:effectLst/>
                <a:latin typeface="Helvetica" panose="020B0604020202020204" pitchFamily="34" charset="0"/>
                <a:cs typeface="Helvetica" panose="020B0604020202020204" pitchFamily="34" charset="0"/>
              </a:rPr>
              <a:t>spanish</a:t>
            </a:r>
            <a:r>
              <a:rPr lang="en-US" b="0" i="0" dirty="0">
                <a:solidFill>
                  <a:srgbClr val="000000"/>
                </a:solidFill>
                <a:effectLst/>
                <a:latin typeface="Helvetica" panose="020B0604020202020204" pitchFamily="34" charset="0"/>
                <a:cs typeface="Helvetica" panose="020B0604020202020204" pitchFamily="34" charset="0"/>
              </a:rPr>
              <a:t> restaurant in case of NYC to Moscow migration. In conclusion I would like to say that location change from South-Eastern part of Moscow to The </a:t>
            </a:r>
            <a:r>
              <a:rPr lang="en-US" b="0" i="0" dirty="0" err="1">
                <a:solidFill>
                  <a:srgbClr val="000000"/>
                </a:solidFill>
                <a:effectLst/>
                <a:latin typeface="Helvetica" panose="020B0604020202020204" pitchFamily="34" charset="0"/>
                <a:cs typeface="Helvetica" panose="020B0604020202020204" pitchFamily="34" charset="0"/>
              </a:rPr>
              <a:t>bronx</a:t>
            </a:r>
            <a:r>
              <a:rPr lang="en-US" b="0" i="0" dirty="0">
                <a:solidFill>
                  <a:srgbClr val="000000"/>
                </a:solidFill>
                <a:effectLst/>
                <a:latin typeface="Helvetica" panose="020B0604020202020204" pitchFamily="34" charset="0"/>
                <a:cs typeface="Helvetica" panose="020B0604020202020204" pitchFamily="34" charset="0"/>
              </a:rPr>
              <a:t> in New York or vice versa will not be the easiest thing with familiar places in not familiar distance. But in the same time it's an ability for donut expansion in Moscow or ability to open a gym in New York.</a:t>
            </a:r>
            <a:endParaRPr lang="ru-RU"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0455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84C011-83A0-4673-B1F9-13B2785ACE62}"/>
              </a:ext>
            </a:extLst>
          </p:cNvPr>
          <p:cNvSpPr>
            <a:spLocks noGrp="1"/>
          </p:cNvSpPr>
          <p:nvPr>
            <p:ph type="title"/>
          </p:nvPr>
        </p:nvSpPr>
        <p:spPr>
          <a:xfrm>
            <a:off x="1484309" y="0"/>
            <a:ext cx="10018713" cy="1752599"/>
          </a:xfrm>
        </p:spPr>
        <p:txBody>
          <a:bodyPr>
            <a:normAutofit/>
          </a:bodyPr>
          <a:lstStyle/>
          <a:p>
            <a:r>
              <a:rPr lang="en-US" dirty="0">
                <a:effectLst/>
                <a:latin typeface="Bradley Hand ITC" panose="03070402050302030203" pitchFamily="66" charset="0"/>
                <a:ea typeface="Calibri" panose="020F0502020204030204" pitchFamily="34" charset="0"/>
                <a:cs typeface="Times New Roman" panose="02020603050405020304" pitchFamily="18" charset="0"/>
              </a:rPr>
              <a:t>Introduction</a:t>
            </a:r>
            <a:endParaRPr lang="ru-RU" dirty="0"/>
          </a:p>
        </p:txBody>
      </p:sp>
      <p:sp>
        <p:nvSpPr>
          <p:cNvPr id="3" name="Объект 2">
            <a:extLst>
              <a:ext uri="{FF2B5EF4-FFF2-40B4-BE49-F238E27FC236}">
                <a16:creationId xmlns:a16="http://schemas.microsoft.com/office/drawing/2014/main" id="{0F0BE49C-3DF0-4A2C-9EE9-BA24A9E3896F}"/>
              </a:ext>
            </a:extLst>
          </p:cNvPr>
          <p:cNvSpPr>
            <a:spLocks noGrp="1"/>
          </p:cNvSpPr>
          <p:nvPr>
            <p:ph idx="1"/>
          </p:nvPr>
        </p:nvSpPr>
        <p:spPr>
          <a:xfrm>
            <a:off x="1484310" y="1710653"/>
            <a:ext cx="10018713" cy="3124201"/>
          </a:xfrm>
        </p:spPr>
        <p:txBody>
          <a:bodyPr>
            <a:normAutofit/>
          </a:bodyPr>
          <a:lstStyle/>
          <a:p>
            <a:pPr marL="0" indent="0">
              <a:buNone/>
            </a:pPr>
            <a:r>
              <a:rPr lang="en-US" sz="20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Sometimes we have to change our location because of many reasons: work, study, family… This project will help someone to understand how similar two areas from different cities are. As an example, we will try to compare two areas of two cities: Moscow and New York. Similarity of two areas can help to make a decision about migration from one city to another or about business expansion or just can provide some interesting information about two areas from different sides of the globe.</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791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D34B4F-9DF5-46C1-85D6-AEAD0B9B6030}"/>
              </a:ext>
            </a:extLst>
          </p:cNvPr>
          <p:cNvSpPr>
            <a:spLocks noGrp="1"/>
          </p:cNvSpPr>
          <p:nvPr>
            <p:ph type="title"/>
          </p:nvPr>
        </p:nvSpPr>
        <p:spPr>
          <a:xfrm>
            <a:off x="1484312" y="685800"/>
            <a:ext cx="5747778" cy="1752599"/>
          </a:xfrm>
        </p:spPr>
        <p:txBody>
          <a:bodyPr>
            <a:normAutofit/>
          </a:bodyPr>
          <a:lstStyle/>
          <a:p>
            <a:r>
              <a:rPr lang="en-US" dirty="0">
                <a:latin typeface="Bradley Hand ITC" panose="03070402050302030203" pitchFamily="66" charset="0"/>
              </a:rPr>
              <a:t>Data</a:t>
            </a:r>
            <a:endParaRPr lang="ru-RU" dirty="0"/>
          </a:p>
        </p:txBody>
      </p:sp>
      <p:sp>
        <p:nvSpPr>
          <p:cNvPr id="3" name="Объект 2">
            <a:extLst>
              <a:ext uri="{FF2B5EF4-FFF2-40B4-BE49-F238E27FC236}">
                <a16:creationId xmlns:a16="http://schemas.microsoft.com/office/drawing/2014/main" id="{D17278C3-7D96-444D-B1C8-7BDD38AB5832}"/>
              </a:ext>
            </a:extLst>
          </p:cNvPr>
          <p:cNvSpPr>
            <a:spLocks noGrp="1"/>
          </p:cNvSpPr>
          <p:nvPr>
            <p:ph idx="1"/>
          </p:nvPr>
        </p:nvSpPr>
        <p:spPr>
          <a:xfrm>
            <a:off x="1484311" y="2666999"/>
            <a:ext cx="5747778" cy="3124201"/>
          </a:xfrm>
        </p:spPr>
        <p:txBody>
          <a:bodyPr>
            <a:noAutofit/>
          </a:bodyPr>
          <a:lstStyle/>
          <a:p>
            <a:pPr marL="0" indent="0">
              <a:lnSpc>
                <a:spcPct val="90000"/>
              </a:lnSpc>
              <a:buNone/>
            </a:pPr>
            <a:r>
              <a:rPr lang="en-US" sz="1800" dirty="0">
                <a:latin typeface="Helvetica" panose="020B0604020202020204" pitchFamily="34" charset="0"/>
                <a:cs typeface="Helvetica" panose="020B0604020202020204" pitchFamily="34" charset="0"/>
              </a:rPr>
              <a:t>All data for this project was taken from free and open sources on the internet. </a:t>
            </a:r>
            <a:r>
              <a:rPr lang="en-US" sz="1800" b="0" i="0" dirty="0">
                <a:effectLst/>
                <a:latin typeface="Helvetica" panose="020B0604020202020204" pitchFamily="34" charset="0"/>
                <a:cs typeface="Helvetica" panose="020B0604020202020204" pitchFamily="34" charset="0"/>
              </a:rPr>
              <a:t>Most of initial information was scraped from Wikipedia, OpenStreet</a:t>
            </a:r>
            <a:r>
              <a:rPr lang="en-US" sz="1800" dirty="0">
                <a:latin typeface="Helvetica" panose="020B0604020202020204" pitchFamily="34" charset="0"/>
                <a:cs typeface="Helvetica" panose="020B0604020202020204" pitchFamily="34" charset="0"/>
              </a:rPr>
              <a:t>M</a:t>
            </a:r>
            <a:r>
              <a:rPr lang="en-US" sz="1800" b="0" i="0" dirty="0">
                <a:effectLst/>
                <a:latin typeface="Helvetica" panose="020B0604020202020204" pitchFamily="34" charset="0"/>
                <a:cs typeface="Helvetica" panose="020B0604020202020204" pitchFamily="34" charset="0"/>
              </a:rPr>
              <a:t>ap. Most detailed information about every location was obtained with Foursquare API. Data was cleaned and processed locally.</a:t>
            </a:r>
            <a:endParaRPr lang="ru-RU" sz="1800" b="0" i="0" dirty="0">
              <a:effectLst/>
              <a:latin typeface="Helvetica" panose="020B0604020202020204" pitchFamily="34" charset="0"/>
              <a:cs typeface="Helvetica" panose="020B0604020202020204" pitchFamily="34" charset="0"/>
            </a:endParaRPr>
          </a:p>
          <a:p>
            <a:pPr marL="0" indent="0">
              <a:lnSpc>
                <a:spcPct val="90000"/>
              </a:lnSpc>
              <a:buNone/>
            </a:pPr>
            <a:r>
              <a:rPr lang="en-US" sz="1800" dirty="0">
                <a:latin typeface="Helvetica" panose="020B0604020202020204" pitchFamily="34" charset="0"/>
                <a:cs typeface="Helvetica" panose="020B0604020202020204" pitchFamily="34" charset="0"/>
              </a:rPr>
              <a:t>Everything begins from understanding territory division of every city. Moscow divided in 12 Administrative Okrug and New York City divided in 5 Borough. After getting some information about every Administrative Okrug and Borough we can decide which areas we will use for comparison. There are districts and neighborhoods inside of each Administrative Okrug and Borough. </a:t>
            </a:r>
            <a:endParaRPr lang="ru-RU" sz="1800" dirty="0">
              <a:latin typeface="Helvetica" panose="020B0604020202020204" pitchFamily="34" charset="0"/>
              <a:cs typeface="Helvetica" panose="020B0604020202020204" pitchFamily="34" charset="0"/>
            </a:endParaRPr>
          </a:p>
          <a:p>
            <a:pPr marL="0" indent="0">
              <a:lnSpc>
                <a:spcPct val="90000"/>
              </a:lnSpc>
              <a:buNone/>
            </a:pPr>
            <a:endParaRPr lang="ru-RU" sz="1800" dirty="0">
              <a:latin typeface="Helvetica" panose="020B0604020202020204" pitchFamily="34" charset="0"/>
              <a:cs typeface="Helvetica" panose="020B0604020202020204" pitchFamily="34" charset="0"/>
            </a:endParaRPr>
          </a:p>
        </p:txBody>
      </p:sp>
      <p:pic>
        <p:nvPicPr>
          <p:cNvPr id="5" name="Рисунок 1" descr="Изображение выглядит как карта&#10;&#10;Автоматически созданное описание">
            <a:extLst>
              <a:ext uri="{FF2B5EF4-FFF2-40B4-BE49-F238E27FC236}">
                <a16:creationId xmlns:a16="http://schemas.microsoft.com/office/drawing/2014/main" id="{2E63C66E-574C-4ACF-8FBA-1134A975AF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
          <a:stretch/>
        </p:blipFill>
        <p:spPr bwMode="auto">
          <a:xfrm>
            <a:off x="7552943" y="772931"/>
            <a:ext cx="3950079" cy="2264751"/>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7" name="Рисунок 2" descr="Изображение выглядит как карта&#10;&#10;Автоматически созданное описание">
            <a:extLst>
              <a:ext uri="{FF2B5EF4-FFF2-40B4-BE49-F238E27FC236}">
                <a16:creationId xmlns:a16="http://schemas.microsoft.com/office/drawing/2014/main" id="{90C01D5A-9184-4EA6-9276-4BDC6A34439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52943" y="3526435"/>
            <a:ext cx="3950079" cy="2251545"/>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3F15E-0A73-455C-A785-F45403CE997B}"/>
              </a:ext>
            </a:extLst>
          </p:cNvPr>
          <p:cNvSpPr>
            <a:spLocks noGrp="1"/>
          </p:cNvSpPr>
          <p:nvPr>
            <p:ph idx="1"/>
          </p:nvPr>
        </p:nvSpPr>
        <p:spPr>
          <a:xfrm>
            <a:off x="3583226" y="364919"/>
            <a:ext cx="9387821" cy="762001"/>
          </a:xfrm>
        </p:spPr>
        <p:txBody>
          <a:bodyPr anchor="t">
            <a:normAutofit/>
          </a:bodyPr>
          <a:lstStyle/>
          <a:p>
            <a:pPr marL="0" indent="0">
              <a:buNone/>
            </a:pPr>
            <a:r>
              <a:rPr lang="en-US" sz="1600" dirty="0">
                <a:latin typeface="Helvetica" panose="020B0604020202020204" pitchFamily="34" charset="0"/>
                <a:cs typeface="Helvetica" panose="020B0604020202020204" pitchFamily="34" charset="0"/>
              </a:rPr>
              <a:t>From Wikipedia data the most similar areas are: </a:t>
            </a:r>
          </a:p>
          <a:p>
            <a:pPr marL="0" indent="0">
              <a:buNone/>
            </a:pPr>
            <a:endParaRPr lang="ru-RU" sz="1600" dirty="0">
              <a:latin typeface="Helvetica" panose="020B0604020202020204" pitchFamily="34" charset="0"/>
              <a:cs typeface="Helvetica" panose="020B0604020202020204" pitchFamily="34" charset="0"/>
            </a:endParaRPr>
          </a:p>
        </p:txBody>
      </p:sp>
      <p:graphicFrame>
        <p:nvGraphicFramePr>
          <p:cNvPr id="6" name="Таблица 5">
            <a:extLst>
              <a:ext uri="{FF2B5EF4-FFF2-40B4-BE49-F238E27FC236}">
                <a16:creationId xmlns:a16="http://schemas.microsoft.com/office/drawing/2014/main" id="{DA40C533-F4A9-4700-8437-8AD6CE86D998}"/>
              </a:ext>
            </a:extLst>
          </p:cNvPr>
          <p:cNvGraphicFramePr>
            <a:graphicFrameLocks noGrp="1"/>
          </p:cNvGraphicFramePr>
          <p:nvPr>
            <p:extLst>
              <p:ext uri="{D42A27DB-BD31-4B8C-83A1-F6EECF244321}">
                <p14:modId xmlns:p14="http://schemas.microsoft.com/office/powerpoint/2010/main" val="602844883"/>
              </p:ext>
            </p:extLst>
          </p:nvPr>
        </p:nvGraphicFramePr>
        <p:xfrm>
          <a:off x="2975502" y="745920"/>
          <a:ext cx="6240996" cy="1409494"/>
        </p:xfrm>
        <a:graphic>
          <a:graphicData uri="http://schemas.openxmlformats.org/drawingml/2006/table">
            <a:tbl>
              <a:tblPr firstRow="1" bandRow="1">
                <a:tableStyleId>{5C22544A-7EE6-4342-B048-85BDC9FD1C3A}</a:tableStyleId>
              </a:tblPr>
              <a:tblGrid>
                <a:gridCol w="645114">
                  <a:extLst>
                    <a:ext uri="{9D8B030D-6E8A-4147-A177-3AD203B41FA5}">
                      <a16:colId xmlns:a16="http://schemas.microsoft.com/office/drawing/2014/main" val="1785379027"/>
                    </a:ext>
                  </a:extLst>
                </a:gridCol>
                <a:gridCol w="587119">
                  <a:extLst>
                    <a:ext uri="{9D8B030D-6E8A-4147-A177-3AD203B41FA5}">
                      <a16:colId xmlns:a16="http://schemas.microsoft.com/office/drawing/2014/main" val="4242624356"/>
                    </a:ext>
                  </a:extLst>
                </a:gridCol>
                <a:gridCol w="546182">
                  <a:extLst>
                    <a:ext uri="{9D8B030D-6E8A-4147-A177-3AD203B41FA5}">
                      <a16:colId xmlns:a16="http://schemas.microsoft.com/office/drawing/2014/main" val="2584368515"/>
                    </a:ext>
                  </a:extLst>
                </a:gridCol>
                <a:gridCol w="512066">
                  <a:extLst>
                    <a:ext uri="{9D8B030D-6E8A-4147-A177-3AD203B41FA5}">
                      <a16:colId xmlns:a16="http://schemas.microsoft.com/office/drawing/2014/main" val="3338262962"/>
                    </a:ext>
                  </a:extLst>
                </a:gridCol>
                <a:gridCol w="839569">
                  <a:extLst>
                    <a:ext uri="{9D8B030D-6E8A-4147-A177-3AD203B41FA5}">
                      <a16:colId xmlns:a16="http://schemas.microsoft.com/office/drawing/2014/main" val="3823807125"/>
                    </a:ext>
                  </a:extLst>
                </a:gridCol>
                <a:gridCol w="822512">
                  <a:extLst>
                    <a:ext uri="{9D8B030D-6E8A-4147-A177-3AD203B41FA5}">
                      <a16:colId xmlns:a16="http://schemas.microsoft.com/office/drawing/2014/main" val="3040102926"/>
                    </a:ext>
                  </a:extLst>
                </a:gridCol>
                <a:gridCol w="822512">
                  <a:extLst>
                    <a:ext uri="{9D8B030D-6E8A-4147-A177-3AD203B41FA5}">
                      <a16:colId xmlns:a16="http://schemas.microsoft.com/office/drawing/2014/main" val="793783797"/>
                    </a:ext>
                  </a:extLst>
                </a:gridCol>
                <a:gridCol w="754283">
                  <a:extLst>
                    <a:ext uri="{9D8B030D-6E8A-4147-A177-3AD203B41FA5}">
                      <a16:colId xmlns:a16="http://schemas.microsoft.com/office/drawing/2014/main" val="3053202375"/>
                    </a:ext>
                  </a:extLst>
                </a:gridCol>
                <a:gridCol w="711639">
                  <a:extLst>
                    <a:ext uri="{9D8B030D-6E8A-4147-A177-3AD203B41FA5}">
                      <a16:colId xmlns:a16="http://schemas.microsoft.com/office/drawing/2014/main" val="1221796133"/>
                    </a:ext>
                  </a:extLst>
                </a:gridCol>
              </a:tblGrid>
              <a:tr h="589916">
                <a:tc>
                  <a:txBody>
                    <a:bodyPr/>
                    <a:lstStyle/>
                    <a:p>
                      <a:pPr algn="ctr" fontAlgn="ctr"/>
                      <a:r>
                        <a:rPr lang="en-US" sz="1200" u="none" strike="noStrike">
                          <a:effectLst/>
                        </a:rPr>
                        <a:t>Name</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Land area km²</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 of all area</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dirty="0">
                          <a:effectLst/>
                        </a:rPr>
                        <a:t>Place by area</a:t>
                      </a:r>
                      <a:endParaRPr lang="en-US" sz="1200" b="0" i="0" u="none" strike="noStrike" dirty="0">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Population</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 of all population</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Place by population</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Density pers/km²</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Place by density</a:t>
                      </a:r>
                      <a:endParaRPr lang="en-US" sz="1200" b="0" i="0" u="none" strike="noStrike">
                        <a:solidFill>
                          <a:srgbClr val="000000"/>
                        </a:solidFill>
                        <a:effectLst/>
                        <a:latin typeface="Calibri" panose="020F0502020204030204" pitchFamily="34" charset="0"/>
                      </a:endParaRPr>
                    </a:p>
                  </a:txBody>
                  <a:tcPr marL="10234" marR="10234" marT="10234" marB="0" anchor="ctr"/>
                </a:tc>
                <a:extLst>
                  <a:ext uri="{0D108BD9-81ED-4DB2-BD59-A6C34878D82A}">
                    <a16:rowId xmlns:a16="http://schemas.microsoft.com/office/drawing/2014/main" val="1829249477"/>
                  </a:ext>
                </a:extLst>
              </a:tr>
              <a:tr h="409789">
                <a:tc>
                  <a:txBody>
                    <a:bodyPr/>
                    <a:lstStyle/>
                    <a:p>
                      <a:pPr algn="ctr" fontAlgn="ctr"/>
                      <a:r>
                        <a:rPr lang="en-US" sz="1200" u="none" strike="noStrike">
                          <a:effectLst/>
                        </a:rPr>
                        <a:t>South-Eastern</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117.56</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23833</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6</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1433828</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11628</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5</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12196.59</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4</a:t>
                      </a:r>
                      <a:endParaRPr lang="ru-RU" sz="1200" b="0" i="0" u="none" strike="noStrike">
                        <a:solidFill>
                          <a:srgbClr val="000000"/>
                        </a:solidFill>
                        <a:effectLst/>
                        <a:latin typeface="Calibri" panose="020F0502020204030204" pitchFamily="34" charset="0"/>
                      </a:endParaRPr>
                    </a:p>
                  </a:txBody>
                  <a:tcPr marL="10234" marR="10234" marT="10234" marB="0" anchor="ctr"/>
                </a:tc>
                <a:extLst>
                  <a:ext uri="{0D108BD9-81ED-4DB2-BD59-A6C34878D82A}">
                    <a16:rowId xmlns:a16="http://schemas.microsoft.com/office/drawing/2014/main" val="3130128884"/>
                  </a:ext>
                </a:extLst>
              </a:tr>
              <a:tr h="409789">
                <a:tc>
                  <a:txBody>
                    <a:bodyPr/>
                    <a:lstStyle/>
                    <a:p>
                      <a:pPr algn="ctr" fontAlgn="ctr"/>
                      <a:r>
                        <a:rPr lang="en-US" sz="1200" u="none" strike="noStrike">
                          <a:effectLst/>
                        </a:rPr>
                        <a:t>The Bronx</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109.04</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13.91</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4</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dirty="0">
                          <a:effectLst/>
                        </a:rPr>
                        <a:t>1418207</a:t>
                      </a:r>
                      <a:endParaRPr lang="ru-RU" sz="1200" b="0" i="0" u="none" strike="noStrike" dirty="0">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dirty="0">
                          <a:effectLst/>
                        </a:rPr>
                        <a:t>43847</a:t>
                      </a:r>
                      <a:endParaRPr lang="ru-RU" sz="1200" b="0" i="0" u="none" strike="noStrike" dirty="0">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4</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13006.00</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dirty="0">
                          <a:effectLst/>
                        </a:rPr>
                        <a:t>3</a:t>
                      </a:r>
                      <a:endParaRPr lang="ru-RU" sz="1200" b="0" i="0" u="none" strike="noStrike" dirty="0">
                        <a:solidFill>
                          <a:srgbClr val="000000"/>
                        </a:solidFill>
                        <a:effectLst/>
                        <a:latin typeface="Calibri" panose="020F0502020204030204" pitchFamily="34" charset="0"/>
                      </a:endParaRPr>
                    </a:p>
                  </a:txBody>
                  <a:tcPr marL="10234" marR="10234" marT="10234" marB="0" anchor="ctr"/>
                </a:tc>
                <a:extLst>
                  <a:ext uri="{0D108BD9-81ED-4DB2-BD59-A6C34878D82A}">
                    <a16:rowId xmlns:a16="http://schemas.microsoft.com/office/drawing/2014/main" val="3384767676"/>
                  </a:ext>
                </a:extLst>
              </a:tr>
            </a:tbl>
          </a:graphicData>
        </a:graphic>
      </p:graphicFrame>
      <p:pic>
        <p:nvPicPr>
          <p:cNvPr id="9" name="Рисунок 8" descr="Изображение выглядит как карта&#10;&#10;Автоматически созданное описание">
            <a:extLst>
              <a:ext uri="{FF2B5EF4-FFF2-40B4-BE49-F238E27FC236}">
                <a16:creationId xmlns:a16="http://schemas.microsoft.com/office/drawing/2014/main" id="{1C7CBC48-ED60-4AD6-83B9-ED040952DF6D}"/>
              </a:ext>
            </a:extLst>
          </p:cNvPr>
          <p:cNvPicPr>
            <a:picLocks noChangeAspect="1"/>
          </p:cNvPicPr>
          <p:nvPr/>
        </p:nvPicPr>
        <p:blipFill rotWithShape="1">
          <a:blip r:embed="rId3">
            <a:extLst>
              <a:ext uri="{28A0092B-C50C-407E-A947-70E740481C1C}">
                <a14:useLocalDpi xmlns:a14="http://schemas.microsoft.com/office/drawing/2010/main" val="0"/>
              </a:ext>
            </a:extLst>
          </a:blip>
          <a:srcRect l="18038" r="4179"/>
          <a:stretch/>
        </p:blipFill>
        <p:spPr>
          <a:xfrm>
            <a:off x="402195" y="2281806"/>
            <a:ext cx="5536736" cy="4266587"/>
          </a:xfrm>
          <a:prstGeom prst="rect">
            <a:avLst/>
          </a:prstGeom>
        </p:spPr>
      </p:pic>
      <p:pic>
        <p:nvPicPr>
          <p:cNvPr id="11" name="Рисунок 10" descr="Изображение выглядит как карта&#10;&#10;Автоматически созданное описание">
            <a:extLst>
              <a:ext uri="{FF2B5EF4-FFF2-40B4-BE49-F238E27FC236}">
                <a16:creationId xmlns:a16="http://schemas.microsoft.com/office/drawing/2014/main" id="{43CEAC85-1170-419F-8B8A-A5B81AA5B7DE}"/>
              </a:ext>
            </a:extLst>
          </p:cNvPr>
          <p:cNvPicPr>
            <a:picLocks noChangeAspect="1"/>
          </p:cNvPicPr>
          <p:nvPr/>
        </p:nvPicPr>
        <p:blipFill rotWithShape="1">
          <a:blip r:embed="rId4">
            <a:extLst>
              <a:ext uri="{28A0092B-C50C-407E-A947-70E740481C1C}">
                <a14:useLocalDpi xmlns:a14="http://schemas.microsoft.com/office/drawing/2010/main" val="0"/>
              </a:ext>
            </a:extLst>
          </a:blip>
          <a:srcRect l="26253"/>
          <a:stretch/>
        </p:blipFill>
        <p:spPr>
          <a:xfrm>
            <a:off x="6535024" y="2281806"/>
            <a:ext cx="5254781" cy="4266587"/>
          </a:xfrm>
          <a:prstGeom prst="rect">
            <a:avLst/>
          </a:prstGeom>
        </p:spPr>
      </p:pic>
    </p:spTree>
    <p:extLst>
      <p:ext uri="{BB962C8B-B14F-4D97-AF65-F5344CB8AC3E}">
        <p14:creationId xmlns:p14="http://schemas.microsoft.com/office/powerpoint/2010/main" val="296093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92B70024-8687-44FD-B6AF-0E0CDA226A06}"/>
              </a:ext>
            </a:extLst>
          </p:cNvPr>
          <p:cNvSpPr>
            <a:spLocks noGrp="1"/>
          </p:cNvSpPr>
          <p:nvPr>
            <p:ph idx="1"/>
          </p:nvPr>
        </p:nvSpPr>
        <p:spPr>
          <a:xfrm>
            <a:off x="1086643" y="304799"/>
            <a:ext cx="10018713" cy="1792449"/>
          </a:xfrm>
        </p:spPr>
        <p:txBody>
          <a:bodyPr/>
          <a:lstStyle/>
          <a:p>
            <a:pPr marL="0" indent="0" algn="just">
              <a:buNone/>
            </a:pPr>
            <a:r>
              <a:rPr lang="en-US" dirty="0">
                <a:latin typeface="Helvetica" panose="020B0604020202020204" pitchFamily="34" charset="0"/>
                <a:cs typeface="Helvetica" panose="020B0604020202020204" pitchFamily="34" charset="0"/>
              </a:rPr>
              <a:t>South-Eastern area in Moscow has 12 districts and Bronx Area from New York has 52 neighborhoods. Comparison of 12 and 52 areas will not be fair. So let's use postal offices coordinates from these 12 districts in Moscow. It will let us to increase number of points inside study area. </a:t>
            </a:r>
            <a:endParaRPr lang="ru-RU" dirty="0">
              <a:latin typeface="Helvetica" panose="020B0604020202020204" pitchFamily="34" charset="0"/>
              <a:cs typeface="Helvetica" panose="020B0604020202020204" pitchFamily="34" charset="0"/>
            </a:endParaRPr>
          </a:p>
        </p:txBody>
      </p:sp>
      <p:pic>
        <p:nvPicPr>
          <p:cNvPr id="6" name="Рисунок 5" descr="Изображение выглядит как карта&#10;&#10;Автоматически созданное описание">
            <a:extLst>
              <a:ext uri="{FF2B5EF4-FFF2-40B4-BE49-F238E27FC236}">
                <a16:creationId xmlns:a16="http://schemas.microsoft.com/office/drawing/2014/main" id="{660B8A29-3A6B-4DA4-83C8-0506456BE89D}"/>
              </a:ext>
            </a:extLst>
          </p:cNvPr>
          <p:cNvPicPr>
            <a:picLocks noChangeAspect="1"/>
          </p:cNvPicPr>
          <p:nvPr/>
        </p:nvPicPr>
        <p:blipFill rotWithShape="1">
          <a:blip r:embed="rId2">
            <a:extLst>
              <a:ext uri="{28A0092B-C50C-407E-A947-70E740481C1C}">
                <a14:useLocalDpi xmlns:a14="http://schemas.microsoft.com/office/drawing/2010/main" val="0"/>
              </a:ext>
            </a:extLst>
          </a:blip>
          <a:srcRect l="24569" t="10346" r="10203"/>
          <a:stretch/>
        </p:blipFill>
        <p:spPr>
          <a:xfrm>
            <a:off x="1086643" y="2281806"/>
            <a:ext cx="5178831" cy="4266587"/>
          </a:xfrm>
          <a:prstGeom prst="rect">
            <a:avLst/>
          </a:prstGeom>
        </p:spPr>
      </p:pic>
      <p:pic>
        <p:nvPicPr>
          <p:cNvPr id="8" name="Рисунок 7" descr="Изображение выглядит как карта&#10;&#10;Автоматически созданное описание">
            <a:extLst>
              <a:ext uri="{FF2B5EF4-FFF2-40B4-BE49-F238E27FC236}">
                <a16:creationId xmlns:a16="http://schemas.microsoft.com/office/drawing/2014/main" id="{D7763381-B49C-49D7-9FFB-0FA4BF778669}"/>
              </a:ext>
            </a:extLst>
          </p:cNvPr>
          <p:cNvPicPr>
            <a:picLocks noChangeAspect="1"/>
          </p:cNvPicPr>
          <p:nvPr/>
        </p:nvPicPr>
        <p:blipFill rotWithShape="1">
          <a:blip r:embed="rId3">
            <a:extLst>
              <a:ext uri="{28A0092B-C50C-407E-A947-70E740481C1C}">
                <a14:useLocalDpi xmlns:a14="http://schemas.microsoft.com/office/drawing/2010/main" val="0"/>
              </a:ext>
            </a:extLst>
          </a:blip>
          <a:srcRect l="26253"/>
          <a:stretch/>
        </p:blipFill>
        <p:spPr>
          <a:xfrm>
            <a:off x="6535024" y="2281806"/>
            <a:ext cx="5254781" cy="4266587"/>
          </a:xfrm>
          <a:prstGeom prst="rect">
            <a:avLst/>
          </a:prstGeom>
        </p:spPr>
      </p:pic>
    </p:spTree>
    <p:extLst>
      <p:ext uri="{BB962C8B-B14F-4D97-AF65-F5344CB8AC3E}">
        <p14:creationId xmlns:p14="http://schemas.microsoft.com/office/powerpoint/2010/main" val="3517431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3F6294-D4C3-424B-A93D-1A6010E635C2}"/>
              </a:ext>
            </a:extLst>
          </p:cNvPr>
          <p:cNvSpPr>
            <a:spLocks noGrp="1"/>
          </p:cNvSpPr>
          <p:nvPr>
            <p:ph type="title"/>
          </p:nvPr>
        </p:nvSpPr>
        <p:spPr/>
        <p:txBody>
          <a:bodyPr/>
          <a:lstStyle/>
          <a:p>
            <a:r>
              <a:rPr lang="en-US" dirty="0">
                <a:latin typeface="Bradley Hand ITC" panose="03070402050302030203" pitchFamily="66" charset="0"/>
              </a:rPr>
              <a:t>Methodology</a:t>
            </a:r>
            <a:br>
              <a:rPr lang="en-US" b="1" i="0" dirty="0">
                <a:solidFill>
                  <a:srgbClr val="000000"/>
                </a:solidFill>
                <a:effectLst/>
                <a:latin typeface="Helvetica Neue"/>
              </a:rPr>
            </a:br>
            <a:endParaRPr lang="ru-RU" dirty="0"/>
          </a:p>
        </p:txBody>
      </p:sp>
      <p:sp>
        <p:nvSpPr>
          <p:cNvPr id="3" name="Объект 2">
            <a:extLst>
              <a:ext uri="{FF2B5EF4-FFF2-40B4-BE49-F238E27FC236}">
                <a16:creationId xmlns:a16="http://schemas.microsoft.com/office/drawing/2014/main" id="{D616F82F-E85B-454D-9585-80C63CE956E6}"/>
              </a:ext>
            </a:extLst>
          </p:cNvPr>
          <p:cNvSpPr>
            <a:spLocks noGrp="1"/>
          </p:cNvSpPr>
          <p:nvPr>
            <p:ph idx="1"/>
          </p:nvPr>
        </p:nvSpPr>
        <p:spPr>
          <a:xfrm>
            <a:off x="1484310" y="1753299"/>
            <a:ext cx="10018713" cy="4037901"/>
          </a:xfrm>
        </p:spPr>
        <p:txBody>
          <a:bodyPr>
            <a:noAutofit/>
          </a:bodyPr>
          <a:lstStyle/>
          <a:p>
            <a:pPr marL="0" indent="0" algn="just">
              <a:buNone/>
            </a:pPr>
            <a:r>
              <a:rPr lang="en-US" sz="1800" b="0" i="0" dirty="0">
                <a:solidFill>
                  <a:srgbClr val="000000"/>
                </a:solidFill>
                <a:effectLst/>
                <a:latin typeface="Helvetica" panose="020B0604020202020204" pitchFamily="34" charset="0"/>
                <a:cs typeface="Helvetica" panose="020B0604020202020204" pitchFamily="34" charset="0"/>
              </a:rPr>
              <a:t>We are trying to compare two areas of biggest cities to understand how similar these areas are. Such information will be useful when you are trying to change living location to be sure that familiar things are nearby, or for example to understand is it possible to expand your business there - open a cafe, bar or gym.</a:t>
            </a:r>
          </a:p>
          <a:p>
            <a:pPr marL="0" indent="0" algn="just">
              <a:buNone/>
            </a:pPr>
            <a:r>
              <a:rPr lang="en-US" sz="1800" b="0" i="0" dirty="0">
                <a:solidFill>
                  <a:srgbClr val="000000"/>
                </a:solidFill>
                <a:effectLst/>
                <a:latin typeface="Helvetica" panose="020B0604020202020204" pitchFamily="34" charset="0"/>
                <a:cs typeface="Helvetica" panose="020B0604020202020204" pitchFamily="34" charset="0"/>
              </a:rPr>
              <a:t>By now we have collected some data about cities. We have learned about land area and population of districts inside cities. Based on this knowledge we have chosen two districts similar by land area and population.</a:t>
            </a:r>
          </a:p>
          <a:p>
            <a:pPr marL="0" indent="0" algn="just">
              <a:buNone/>
            </a:pPr>
            <a:r>
              <a:rPr lang="en-US" sz="1800" b="0" i="0" dirty="0">
                <a:solidFill>
                  <a:srgbClr val="000000"/>
                </a:solidFill>
                <a:effectLst/>
                <a:latin typeface="Helvetica" panose="020B0604020202020204" pitchFamily="34" charset="0"/>
                <a:cs typeface="Helvetica" panose="020B0604020202020204" pitchFamily="34" charset="0"/>
              </a:rPr>
              <a:t>Next we will try to use Foursquare API to get more knowledge about chosen areas - venues around every point. Similarity of these areas will be evaluated after venue </a:t>
            </a:r>
            <a:r>
              <a:rPr lang="en-US" sz="1800" b="0" i="0" dirty="0" err="1">
                <a:solidFill>
                  <a:srgbClr val="000000"/>
                </a:solidFill>
                <a:effectLst/>
                <a:latin typeface="Helvetica" panose="020B0604020202020204" pitchFamily="34" charset="0"/>
                <a:cs typeface="Helvetica" panose="020B0604020202020204" pitchFamily="34" charset="0"/>
              </a:rPr>
              <a:t>clusterization</a:t>
            </a:r>
            <a:r>
              <a:rPr lang="en-US" sz="1800" b="0" i="0" dirty="0">
                <a:solidFill>
                  <a:srgbClr val="000000"/>
                </a:solidFill>
                <a:effectLst/>
                <a:latin typeface="Helvetica" panose="020B0604020202020204" pitchFamily="34" charset="0"/>
                <a:cs typeface="Helvetica" panose="020B0604020202020204" pitchFamily="34" charset="0"/>
              </a:rPr>
              <a:t> after getting data from Foursquare API.</a:t>
            </a:r>
          </a:p>
          <a:p>
            <a:pPr marL="0" indent="0" algn="just">
              <a:buNone/>
            </a:pPr>
            <a:endParaRPr lang="ru-RU" sz="1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429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E84EA4-E252-49FA-801E-BD197C05B4A9}"/>
              </a:ext>
            </a:extLst>
          </p:cNvPr>
          <p:cNvSpPr>
            <a:spLocks noGrp="1"/>
          </p:cNvSpPr>
          <p:nvPr>
            <p:ph type="title"/>
          </p:nvPr>
        </p:nvSpPr>
        <p:spPr/>
        <p:txBody>
          <a:bodyPr/>
          <a:lstStyle/>
          <a:p>
            <a:r>
              <a:rPr lang="en-US" dirty="0">
                <a:latin typeface="Bradley Hand ITC" panose="03070402050302030203" pitchFamily="66" charset="0"/>
              </a:rPr>
              <a:t>Analysis</a:t>
            </a:r>
            <a:endParaRPr lang="ru-RU" dirty="0"/>
          </a:p>
        </p:txBody>
      </p:sp>
      <p:sp>
        <p:nvSpPr>
          <p:cNvPr id="3" name="Объект 2">
            <a:extLst>
              <a:ext uri="{FF2B5EF4-FFF2-40B4-BE49-F238E27FC236}">
                <a16:creationId xmlns:a16="http://schemas.microsoft.com/office/drawing/2014/main" id="{9FBBB58D-5943-48E8-B0CF-16E035D199FB}"/>
              </a:ext>
            </a:extLst>
          </p:cNvPr>
          <p:cNvSpPr>
            <a:spLocks noGrp="1"/>
          </p:cNvSpPr>
          <p:nvPr>
            <p:ph idx="1"/>
          </p:nvPr>
        </p:nvSpPr>
        <p:spPr>
          <a:xfrm>
            <a:off x="1484310" y="1907795"/>
            <a:ext cx="10018713" cy="1752599"/>
          </a:xfrm>
        </p:spPr>
        <p:txBody>
          <a:bodyPr>
            <a:normAutofit lnSpcReduction="10000"/>
          </a:bodyPr>
          <a:lstStyle/>
          <a:p>
            <a:pPr marL="0" indent="0">
              <a:buNone/>
            </a:pPr>
            <a:r>
              <a:rPr lang="en-US" dirty="0">
                <a:latin typeface="Helvetica" panose="020B0604020202020204" pitchFamily="34" charset="0"/>
                <a:cs typeface="Helvetica" panose="020B0604020202020204" pitchFamily="34" charset="0"/>
              </a:rPr>
              <a:t>Analysis of venues in 500 meters radius of every point gave us 243 unique categories. One hot encoding and grouping rows by neighborhood by taking the mean of the frequency of occurrence of each category, then sorting the venues in descending order and using only first five venues gives us such results:</a:t>
            </a:r>
            <a:endParaRPr lang="ru-RU" dirty="0">
              <a:latin typeface="Helvetica" panose="020B0604020202020204" pitchFamily="34" charset="0"/>
              <a:cs typeface="Helvetica" panose="020B0604020202020204" pitchFamily="34" charset="0"/>
            </a:endParaRPr>
          </a:p>
        </p:txBody>
      </p:sp>
      <p:graphicFrame>
        <p:nvGraphicFramePr>
          <p:cNvPr id="6" name="Таблица 5">
            <a:extLst>
              <a:ext uri="{FF2B5EF4-FFF2-40B4-BE49-F238E27FC236}">
                <a16:creationId xmlns:a16="http://schemas.microsoft.com/office/drawing/2014/main" id="{57EC3F6F-C0B3-4F64-8E67-24A97A198C3E}"/>
              </a:ext>
            </a:extLst>
          </p:cNvPr>
          <p:cNvGraphicFramePr>
            <a:graphicFrameLocks noGrp="1"/>
          </p:cNvGraphicFramePr>
          <p:nvPr>
            <p:extLst>
              <p:ext uri="{D42A27DB-BD31-4B8C-83A1-F6EECF244321}">
                <p14:modId xmlns:p14="http://schemas.microsoft.com/office/powerpoint/2010/main" val="378336877"/>
              </p:ext>
            </p:extLst>
          </p:nvPr>
        </p:nvGraphicFramePr>
        <p:xfrm>
          <a:off x="715617" y="4144893"/>
          <a:ext cx="11370364" cy="1329486"/>
        </p:xfrm>
        <a:graphic>
          <a:graphicData uri="http://schemas.openxmlformats.org/drawingml/2006/table">
            <a:tbl>
              <a:tblPr>
                <a:tableStyleId>{5C22544A-7EE6-4342-B048-85BDC9FD1C3A}</a:tableStyleId>
              </a:tblPr>
              <a:tblGrid>
                <a:gridCol w="177128">
                  <a:extLst>
                    <a:ext uri="{9D8B030D-6E8A-4147-A177-3AD203B41FA5}">
                      <a16:colId xmlns:a16="http://schemas.microsoft.com/office/drawing/2014/main" val="2114071953"/>
                    </a:ext>
                  </a:extLst>
                </a:gridCol>
                <a:gridCol w="1131132">
                  <a:extLst>
                    <a:ext uri="{9D8B030D-6E8A-4147-A177-3AD203B41FA5}">
                      <a16:colId xmlns:a16="http://schemas.microsoft.com/office/drawing/2014/main" val="1959884991"/>
                    </a:ext>
                  </a:extLst>
                </a:gridCol>
                <a:gridCol w="1939084">
                  <a:extLst>
                    <a:ext uri="{9D8B030D-6E8A-4147-A177-3AD203B41FA5}">
                      <a16:colId xmlns:a16="http://schemas.microsoft.com/office/drawing/2014/main" val="3936288692"/>
                    </a:ext>
                  </a:extLst>
                </a:gridCol>
                <a:gridCol w="2004341">
                  <a:extLst>
                    <a:ext uri="{9D8B030D-6E8A-4147-A177-3AD203B41FA5}">
                      <a16:colId xmlns:a16="http://schemas.microsoft.com/office/drawing/2014/main" val="1238366902"/>
                    </a:ext>
                  </a:extLst>
                </a:gridCol>
                <a:gridCol w="1976373">
                  <a:extLst>
                    <a:ext uri="{9D8B030D-6E8A-4147-A177-3AD203B41FA5}">
                      <a16:colId xmlns:a16="http://schemas.microsoft.com/office/drawing/2014/main" val="717920309"/>
                    </a:ext>
                  </a:extLst>
                </a:gridCol>
                <a:gridCol w="2175255">
                  <a:extLst>
                    <a:ext uri="{9D8B030D-6E8A-4147-A177-3AD203B41FA5}">
                      <a16:colId xmlns:a16="http://schemas.microsoft.com/office/drawing/2014/main" val="780803801"/>
                    </a:ext>
                  </a:extLst>
                </a:gridCol>
                <a:gridCol w="1967051">
                  <a:extLst>
                    <a:ext uri="{9D8B030D-6E8A-4147-A177-3AD203B41FA5}">
                      <a16:colId xmlns:a16="http://schemas.microsoft.com/office/drawing/2014/main" val="2528806480"/>
                    </a:ext>
                  </a:extLst>
                </a:gridCol>
              </a:tblGrid>
              <a:tr h="205526">
                <a:tc>
                  <a:txBody>
                    <a:bodyPr/>
                    <a:lstStyle/>
                    <a:p>
                      <a:pPr algn="l" fontAlgn="b"/>
                      <a:r>
                        <a:rPr lang="ru-RU" sz="1400" u="none" strike="noStrike">
                          <a:effectLst/>
                        </a:rPr>
                        <a:t> </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Neighborhood</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1st Most Common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2nd Most Common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3rd Most Common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4th Most Common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5th Most Common Venue</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3465434842"/>
                  </a:ext>
                </a:extLst>
              </a:tr>
              <a:tr h="205526">
                <a:tc>
                  <a:txBody>
                    <a:bodyPr/>
                    <a:lstStyle/>
                    <a:p>
                      <a:pPr algn="r" fontAlgn="b"/>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Allerton</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Cosmetics Shop</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dirty="0">
                          <a:effectLst/>
                        </a:rPr>
                        <a:t>Deli / Bodega</a:t>
                      </a:r>
                      <a:endParaRPr lang="en-US" sz="1400" b="0" i="0" u="none" strike="noStrike" dirty="0">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dirty="0">
                          <a:effectLst/>
                        </a:rPr>
                        <a:t>Bus Station</a:t>
                      </a:r>
                      <a:endParaRPr lang="en-US" sz="1400" b="0" i="0" u="none" strike="noStrike" dirty="0">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Supermarket</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3545525862"/>
                  </a:ext>
                </a:extLst>
              </a:tr>
              <a:tr h="205526">
                <a:tc>
                  <a:txBody>
                    <a:bodyPr/>
                    <a:lstStyle/>
                    <a:p>
                      <a:pPr algn="r" fontAlgn="b"/>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dirty="0">
                          <a:effectLst/>
                        </a:rPr>
                        <a:t>Baychester</a:t>
                      </a:r>
                      <a:endParaRPr lang="en-US" sz="1400" b="0" i="0" u="none" strike="noStrike" dirty="0">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Donut Shop</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Spanish Restaurant</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Gym / Fitness Center</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Bus Station</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Mattress Store</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6169899"/>
                  </a:ext>
                </a:extLst>
              </a:tr>
              <a:tr h="205526">
                <a:tc>
                  <a:txBody>
                    <a:bodyPr/>
                    <a:lstStyle/>
                    <a:p>
                      <a:pPr algn="r" fontAlgn="b"/>
                      <a:r>
                        <a:rPr lang="ru-RU" sz="1400" u="none" strike="noStrike">
                          <a:effectLst/>
                        </a:rPr>
                        <a:t>2</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Bedford Park</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Mexican Restaurant</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Diner</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Deli / Bodega</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Spanish Restaurant</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773195389"/>
                  </a:ext>
                </a:extLst>
              </a:tr>
              <a:tr h="205526">
                <a:tc>
                  <a:txBody>
                    <a:bodyPr/>
                    <a:lstStyle/>
                    <a:p>
                      <a:pPr algn="r" fontAlgn="b"/>
                      <a:r>
                        <a:rPr lang="ru-RU" sz="1400" u="none" strike="noStrike">
                          <a:effectLst/>
                        </a:rPr>
                        <a:t>3</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Belmont</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Italian Restaurant</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Deli / Bodega</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Bakery</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Bank</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75481040"/>
                  </a:ext>
                </a:extLst>
              </a:tr>
              <a:tr h="205526">
                <a:tc>
                  <a:txBody>
                    <a:bodyPr/>
                    <a:lstStyle/>
                    <a:p>
                      <a:pPr algn="r" fontAlgn="b"/>
                      <a:r>
                        <a:rPr lang="ru-RU" sz="1400" u="none" strike="noStrike">
                          <a:effectLst/>
                        </a:rPr>
                        <a:t>4</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Bronxdale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Bank</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Performing Arts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Paper / Office Supplies Store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dirty="0">
                          <a:effectLst/>
                        </a:rPr>
                        <a:t>Chinese Restaurant</a:t>
                      </a:r>
                      <a:endParaRPr lang="en-US" sz="1400" b="0" i="0" u="none" strike="noStrike" dirty="0">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2340984741"/>
                  </a:ext>
                </a:extLst>
              </a:tr>
            </a:tbl>
          </a:graphicData>
        </a:graphic>
      </p:graphicFrame>
    </p:spTree>
    <p:extLst>
      <p:ext uri="{BB962C8B-B14F-4D97-AF65-F5344CB8AC3E}">
        <p14:creationId xmlns:p14="http://schemas.microsoft.com/office/powerpoint/2010/main" val="61240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2E8AC59-71C0-4886-9D99-3C4B43DECB51}"/>
              </a:ext>
            </a:extLst>
          </p:cNvPr>
          <p:cNvSpPr>
            <a:spLocks noGrp="1"/>
          </p:cNvSpPr>
          <p:nvPr>
            <p:ph idx="1"/>
          </p:nvPr>
        </p:nvSpPr>
        <p:spPr>
          <a:xfrm>
            <a:off x="1735980" y="116747"/>
            <a:ext cx="10018713" cy="1426828"/>
          </a:xfrm>
        </p:spPr>
        <p:txBody>
          <a:bodyPr/>
          <a:lstStyle/>
          <a:p>
            <a:pPr marL="0" indent="0">
              <a:buNone/>
            </a:pPr>
            <a:r>
              <a:rPr lang="en-US" dirty="0" err="1">
                <a:latin typeface="Helvetica" panose="020B0604020202020204" pitchFamily="34" charset="0"/>
                <a:cs typeface="Helvetica" panose="020B0604020202020204" pitchFamily="34" charset="0"/>
              </a:rPr>
              <a:t>Clusterization</a:t>
            </a:r>
            <a:r>
              <a:rPr lang="en-US" dirty="0">
                <a:latin typeface="Helvetica" panose="020B0604020202020204" pitchFamily="34" charset="0"/>
                <a:cs typeface="Helvetica" panose="020B0604020202020204" pitchFamily="34" charset="0"/>
              </a:rPr>
              <a:t> time: we will use k-means clustering with number of clusters equal to 8 (almost random number, not so big and not so small).</a:t>
            </a:r>
            <a:endParaRPr lang="ru-RU" dirty="0">
              <a:latin typeface="Helvetica" panose="020B0604020202020204" pitchFamily="34" charset="0"/>
              <a:cs typeface="Helvetica" panose="020B0604020202020204" pitchFamily="34" charset="0"/>
            </a:endParaRPr>
          </a:p>
        </p:txBody>
      </p:sp>
      <p:pic>
        <p:nvPicPr>
          <p:cNvPr id="6" name="Рисунок 5">
            <a:extLst>
              <a:ext uri="{FF2B5EF4-FFF2-40B4-BE49-F238E27FC236}">
                <a16:creationId xmlns:a16="http://schemas.microsoft.com/office/drawing/2014/main" id="{89C8B13D-86E4-4B03-82BD-FF06C6C9A737}"/>
              </a:ext>
            </a:extLst>
          </p:cNvPr>
          <p:cNvPicPr>
            <a:picLocks noChangeAspect="1"/>
          </p:cNvPicPr>
          <p:nvPr/>
        </p:nvPicPr>
        <p:blipFill rotWithShape="1">
          <a:blip r:embed="rId2"/>
          <a:srcRect r="11730"/>
          <a:stretch/>
        </p:blipFill>
        <p:spPr>
          <a:xfrm>
            <a:off x="636090" y="1831810"/>
            <a:ext cx="5516232" cy="4420217"/>
          </a:xfrm>
          <a:prstGeom prst="rect">
            <a:avLst/>
          </a:prstGeom>
        </p:spPr>
      </p:pic>
      <p:pic>
        <p:nvPicPr>
          <p:cNvPr id="7" name="Рисунок 6">
            <a:extLst>
              <a:ext uri="{FF2B5EF4-FFF2-40B4-BE49-F238E27FC236}">
                <a16:creationId xmlns:a16="http://schemas.microsoft.com/office/drawing/2014/main" id="{9021F513-3C63-4449-813E-AD439482F579}"/>
              </a:ext>
            </a:extLst>
          </p:cNvPr>
          <p:cNvPicPr>
            <a:picLocks noChangeAspect="1"/>
          </p:cNvPicPr>
          <p:nvPr/>
        </p:nvPicPr>
        <p:blipFill rotWithShape="1">
          <a:blip r:embed="rId3"/>
          <a:srcRect l="-615" t="2255" r="10138" b="6585"/>
          <a:stretch/>
        </p:blipFill>
        <p:spPr>
          <a:xfrm>
            <a:off x="6437246" y="1831810"/>
            <a:ext cx="5516232" cy="4420217"/>
          </a:xfrm>
          <a:prstGeom prst="rect">
            <a:avLst/>
          </a:prstGeom>
        </p:spPr>
      </p:pic>
    </p:spTree>
    <p:extLst>
      <p:ext uri="{BB962C8B-B14F-4D97-AF65-F5344CB8AC3E}">
        <p14:creationId xmlns:p14="http://schemas.microsoft.com/office/powerpoint/2010/main" val="12032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8A12800-0ED8-47CD-9CC3-8A7BE7E52D20}"/>
              </a:ext>
            </a:extLst>
          </p:cNvPr>
          <p:cNvSpPr>
            <a:spLocks noGrp="1"/>
          </p:cNvSpPr>
          <p:nvPr>
            <p:ph idx="1"/>
          </p:nvPr>
        </p:nvSpPr>
        <p:spPr>
          <a:xfrm>
            <a:off x="1246034" y="7689"/>
            <a:ext cx="7576855" cy="3421311"/>
          </a:xfrm>
        </p:spPr>
        <p:txBody>
          <a:bodyPr>
            <a:noAutofit/>
          </a:bodyPr>
          <a:lstStyle/>
          <a:p>
            <a:pPr marL="0" indent="0" algn="just" rtl="0">
              <a:buNone/>
            </a:pPr>
            <a:r>
              <a:rPr lang="en-US" dirty="0">
                <a:solidFill>
                  <a:srgbClr val="000000"/>
                </a:solidFill>
                <a:effectLst/>
                <a:latin typeface="Helvetica" panose="020B0604020202020204" pitchFamily="34" charset="0"/>
                <a:cs typeface="Helvetica" panose="020B0604020202020204" pitchFamily="34" charset="0"/>
              </a:rPr>
              <a:t>If we will try to compare results by colors - we can see that these two areas almost have nothing similar.</a:t>
            </a:r>
          </a:p>
          <a:p>
            <a:pPr marL="0" indent="0" algn="just">
              <a:buNone/>
            </a:pPr>
            <a:r>
              <a:rPr lang="en-US" b="0" i="0" dirty="0">
                <a:solidFill>
                  <a:srgbClr val="000000"/>
                </a:solidFill>
                <a:effectLst/>
                <a:latin typeface="Helvetica" panose="020B0604020202020204" pitchFamily="34" charset="0"/>
                <a:cs typeface="Helvetica" panose="020B0604020202020204" pitchFamily="34" charset="0"/>
              </a:rPr>
              <a:t>Most popular clusters in NY are 1 and 4 (and it's 39+8=47 places (47/52*100% = 90,4% of all)) and most popular clusters in Moscow are 2 and 0 (it's 26+22=48 places (85,7% of all), very similar quantity to NY).</a:t>
            </a:r>
          </a:p>
        </p:txBody>
      </p:sp>
      <p:graphicFrame>
        <p:nvGraphicFramePr>
          <p:cNvPr id="5" name="Таблица 4">
            <a:extLst>
              <a:ext uri="{FF2B5EF4-FFF2-40B4-BE49-F238E27FC236}">
                <a16:creationId xmlns:a16="http://schemas.microsoft.com/office/drawing/2014/main" id="{C036FA44-0E56-427F-9D3A-A5CDFD49C5F4}"/>
              </a:ext>
            </a:extLst>
          </p:cNvPr>
          <p:cNvGraphicFramePr>
            <a:graphicFrameLocks noGrp="1"/>
          </p:cNvGraphicFramePr>
          <p:nvPr>
            <p:extLst>
              <p:ext uri="{D42A27DB-BD31-4B8C-83A1-F6EECF244321}">
                <p14:modId xmlns:p14="http://schemas.microsoft.com/office/powerpoint/2010/main" val="4245740469"/>
              </p:ext>
            </p:extLst>
          </p:nvPr>
        </p:nvGraphicFramePr>
        <p:xfrm>
          <a:off x="8822889" y="7689"/>
          <a:ext cx="2812642" cy="2869070"/>
        </p:xfrm>
        <a:graphic>
          <a:graphicData uri="http://schemas.openxmlformats.org/drawingml/2006/table">
            <a:tbl>
              <a:tblPr>
                <a:tableStyleId>{5C22544A-7EE6-4342-B048-85BDC9FD1C3A}</a:tableStyleId>
              </a:tblPr>
              <a:tblGrid>
                <a:gridCol w="812541">
                  <a:extLst>
                    <a:ext uri="{9D8B030D-6E8A-4147-A177-3AD203B41FA5}">
                      <a16:colId xmlns:a16="http://schemas.microsoft.com/office/drawing/2014/main" val="2879809516"/>
                    </a:ext>
                  </a:extLst>
                </a:gridCol>
                <a:gridCol w="593780">
                  <a:extLst>
                    <a:ext uri="{9D8B030D-6E8A-4147-A177-3AD203B41FA5}">
                      <a16:colId xmlns:a16="http://schemas.microsoft.com/office/drawing/2014/main" val="899123861"/>
                    </a:ext>
                  </a:extLst>
                </a:gridCol>
                <a:gridCol w="812541">
                  <a:extLst>
                    <a:ext uri="{9D8B030D-6E8A-4147-A177-3AD203B41FA5}">
                      <a16:colId xmlns:a16="http://schemas.microsoft.com/office/drawing/2014/main" val="4260407085"/>
                    </a:ext>
                  </a:extLst>
                </a:gridCol>
                <a:gridCol w="593780">
                  <a:extLst>
                    <a:ext uri="{9D8B030D-6E8A-4147-A177-3AD203B41FA5}">
                      <a16:colId xmlns:a16="http://schemas.microsoft.com/office/drawing/2014/main" val="2526436220"/>
                    </a:ext>
                  </a:extLst>
                </a:gridCol>
              </a:tblGrid>
              <a:tr h="310218">
                <a:tc gridSpan="2">
                  <a:txBody>
                    <a:bodyPr/>
                    <a:lstStyle/>
                    <a:p>
                      <a:pPr algn="ctr" fontAlgn="ctr"/>
                      <a:r>
                        <a:rPr lang="en-US" sz="1800" u="none" strike="noStrike">
                          <a:effectLst/>
                        </a:rPr>
                        <a:t>New York City</a:t>
                      </a:r>
                      <a:endParaRPr lang="en-US" sz="1800" b="0" i="0" u="none" strike="noStrike">
                        <a:solidFill>
                          <a:srgbClr val="000000"/>
                        </a:solidFill>
                        <a:effectLst/>
                        <a:latin typeface="Times New Roman" panose="02020603050405020304" pitchFamily="18" charset="0"/>
                      </a:endParaRPr>
                    </a:p>
                  </a:txBody>
                  <a:tcPr marL="148905" marR="148905" marT="74452" marB="74452" anchor="ctr"/>
                </a:tc>
                <a:tc hMerge="1">
                  <a:txBody>
                    <a:bodyPr/>
                    <a:lstStyle/>
                    <a:p>
                      <a:endParaRPr lang="ru-RU"/>
                    </a:p>
                  </a:txBody>
                  <a:tcPr/>
                </a:tc>
                <a:tc gridSpan="2">
                  <a:txBody>
                    <a:bodyPr/>
                    <a:lstStyle/>
                    <a:p>
                      <a:pPr algn="ctr" fontAlgn="ctr"/>
                      <a:r>
                        <a:rPr lang="en-US" sz="1800" u="none" strike="noStrike" dirty="0">
                          <a:effectLst/>
                        </a:rPr>
                        <a:t>Moscow</a:t>
                      </a:r>
                      <a:endParaRPr lang="en-US" sz="1800" b="0" i="0" u="none" strike="noStrike" dirty="0">
                        <a:solidFill>
                          <a:srgbClr val="000000"/>
                        </a:solidFill>
                        <a:effectLst/>
                        <a:latin typeface="Times New Roman" panose="02020603050405020304" pitchFamily="18" charset="0"/>
                      </a:endParaRPr>
                    </a:p>
                  </a:txBody>
                  <a:tcPr marL="148905" marR="148905" marT="74452" marB="74452" anchor="ctr"/>
                </a:tc>
                <a:tc hMerge="1">
                  <a:txBody>
                    <a:bodyPr/>
                    <a:lstStyle/>
                    <a:p>
                      <a:endParaRPr lang="ru-RU"/>
                    </a:p>
                  </a:txBody>
                  <a:tcPr/>
                </a:tc>
                <a:extLst>
                  <a:ext uri="{0D108BD9-81ED-4DB2-BD59-A6C34878D82A}">
                    <a16:rowId xmlns:a16="http://schemas.microsoft.com/office/drawing/2014/main" val="1567864404"/>
                  </a:ext>
                </a:extLst>
              </a:tr>
              <a:tr h="310218">
                <a:tc>
                  <a:txBody>
                    <a:bodyPr/>
                    <a:lstStyle/>
                    <a:p>
                      <a:pPr algn="ctr" fontAlgn="ctr"/>
                      <a:r>
                        <a:rPr lang="en-US" sz="1800" u="none" strike="noStrike">
                          <a:effectLst/>
                        </a:rPr>
                        <a:t>Cluster</a:t>
                      </a:r>
                      <a:endParaRPr lang="en-US"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en-US" sz="1800" u="none" strike="noStrike" dirty="0">
                          <a:effectLst/>
                        </a:rPr>
                        <a:t>Q-ty</a:t>
                      </a:r>
                      <a:endParaRPr lang="en-US" sz="1800" b="0" i="0" u="none" strike="noStrike" dirty="0">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en-US" sz="1800" u="none" strike="noStrike">
                          <a:effectLst/>
                        </a:rPr>
                        <a:t>Cluster</a:t>
                      </a:r>
                      <a:endParaRPr lang="en-US"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en-US" sz="1800" u="none" strike="noStrike">
                          <a:effectLst/>
                        </a:rPr>
                        <a:t>Q-ty</a:t>
                      </a:r>
                      <a:endParaRPr lang="en-US"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2049192761"/>
                  </a:ext>
                </a:extLst>
              </a:tr>
              <a:tr h="310218">
                <a:tc>
                  <a:txBody>
                    <a:bodyPr/>
                    <a:lstStyle/>
                    <a:p>
                      <a:pPr algn="ctr" fontAlgn="ctr"/>
                      <a:r>
                        <a:rPr lang="ru-RU" sz="1800" u="none" strike="noStrike" dirty="0">
                          <a:effectLst/>
                        </a:rPr>
                        <a:t>1</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39</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2</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26</a:t>
                      </a:r>
                      <a:endParaRPr lang="ru-RU"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2462855291"/>
                  </a:ext>
                </a:extLst>
              </a:tr>
              <a:tr h="310218">
                <a:tc>
                  <a:txBody>
                    <a:bodyPr/>
                    <a:lstStyle/>
                    <a:p>
                      <a:pPr algn="ctr" fontAlgn="ctr"/>
                      <a:r>
                        <a:rPr lang="ru-RU" sz="1800" u="none" strike="noStrike" dirty="0">
                          <a:effectLst/>
                        </a:rPr>
                        <a:t>4</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8</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0</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22</a:t>
                      </a:r>
                      <a:endParaRPr lang="ru-RU"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1322951517"/>
                  </a:ext>
                </a:extLst>
              </a:tr>
              <a:tr h="310218">
                <a:tc>
                  <a:txBody>
                    <a:bodyPr/>
                    <a:lstStyle/>
                    <a:p>
                      <a:pPr algn="ctr" fontAlgn="ctr"/>
                      <a:r>
                        <a:rPr lang="ru-RU" sz="1800" u="none" strike="noStrike" dirty="0">
                          <a:effectLst/>
                        </a:rPr>
                        <a:t>0</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2</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4</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6</a:t>
                      </a:r>
                      <a:endParaRPr lang="ru-RU"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1178361910"/>
                  </a:ext>
                </a:extLst>
              </a:tr>
              <a:tr h="310218">
                <a:tc>
                  <a:txBody>
                    <a:bodyPr/>
                    <a:lstStyle/>
                    <a:p>
                      <a:pPr algn="ctr" fontAlgn="ctr"/>
                      <a:r>
                        <a:rPr lang="ru-RU" sz="1800" u="none" strike="noStrike">
                          <a:effectLst/>
                        </a:rPr>
                        <a:t>7</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3</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1752623675"/>
                  </a:ext>
                </a:extLst>
              </a:tr>
              <a:tr h="310218">
                <a:tc>
                  <a:txBody>
                    <a:bodyPr/>
                    <a:lstStyle/>
                    <a:p>
                      <a:pPr algn="ctr" fontAlgn="ctr"/>
                      <a:r>
                        <a:rPr lang="ru-RU" sz="1800" u="none" strike="noStrike">
                          <a:effectLst/>
                        </a:rPr>
                        <a:t>6</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dirty="0">
                          <a:effectLst/>
                        </a:rPr>
                        <a:t>1</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2148707583"/>
                  </a:ext>
                </a:extLst>
              </a:tr>
              <a:tr h="310218">
                <a:tc>
                  <a:txBody>
                    <a:bodyPr/>
                    <a:lstStyle/>
                    <a:p>
                      <a:pPr algn="ctr" fontAlgn="ctr"/>
                      <a:r>
                        <a:rPr lang="ru-RU" sz="1800" u="none" strike="noStrike">
                          <a:effectLst/>
                        </a:rPr>
                        <a:t>5</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 </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dirty="0">
                          <a:effectLst/>
                        </a:rPr>
                        <a:t> </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3359421722"/>
                  </a:ext>
                </a:extLst>
              </a:tr>
            </a:tbl>
          </a:graphicData>
        </a:graphic>
      </p:graphicFrame>
      <p:graphicFrame>
        <p:nvGraphicFramePr>
          <p:cNvPr id="7" name="Таблица 6">
            <a:extLst>
              <a:ext uri="{FF2B5EF4-FFF2-40B4-BE49-F238E27FC236}">
                <a16:creationId xmlns:a16="http://schemas.microsoft.com/office/drawing/2014/main" id="{446B2587-8EE4-455A-A53C-280D71C835B2}"/>
              </a:ext>
            </a:extLst>
          </p:cNvPr>
          <p:cNvGraphicFramePr>
            <a:graphicFrameLocks noGrp="1"/>
          </p:cNvGraphicFramePr>
          <p:nvPr>
            <p:extLst>
              <p:ext uri="{D42A27DB-BD31-4B8C-83A1-F6EECF244321}">
                <p14:modId xmlns:p14="http://schemas.microsoft.com/office/powerpoint/2010/main" val="1387583537"/>
              </p:ext>
            </p:extLst>
          </p:nvPr>
        </p:nvGraphicFramePr>
        <p:xfrm>
          <a:off x="6008382" y="2938122"/>
          <a:ext cx="5627149" cy="3836688"/>
        </p:xfrm>
        <a:graphic>
          <a:graphicData uri="http://schemas.openxmlformats.org/drawingml/2006/table">
            <a:tbl>
              <a:tblPr>
                <a:tableStyleId>{5C22544A-7EE6-4342-B048-85BDC9FD1C3A}</a:tableStyleId>
              </a:tblPr>
              <a:tblGrid>
                <a:gridCol w="255598">
                  <a:extLst>
                    <a:ext uri="{9D8B030D-6E8A-4147-A177-3AD203B41FA5}">
                      <a16:colId xmlns:a16="http://schemas.microsoft.com/office/drawing/2014/main" val="4016467062"/>
                    </a:ext>
                  </a:extLst>
                </a:gridCol>
                <a:gridCol w="1661387">
                  <a:extLst>
                    <a:ext uri="{9D8B030D-6E8A-4147-A177-3AD203B41FA5}">
                      <a16:colId xmlns:a16="http://schemas.microsoft.com/office/drawing/2014/main" val="885112418"/>
                    </a:ext>
                  </a:extLst>
                </a:gridCol>
                <a:gridCol w="1234059">
                  <a:extLst>
                    <a:ext uri="{9D8B030D-6E8A-4147-A177-3AD203B41FA5}">
                      <a16:colId xmlns:a16="http://schemas.microsoft.com/office/drawing/2014/main" val="4076016358"/>
                    </a:ext>
                  </a:extLst>
                </a:gridCol>
                <a:gridCol w="1661387">
                  <a:extLst>
                    <a:ext uri="{9D8B030D-6E8A-4147-A177-3AD203B41FA5}">
                      <a16:colId xmlns:a16="http://schemas.microsoft.com/office/drawing/2014/main" val="1557492424"/>
                    </a:ext>
                  </a:extLst>
                </a:gridCol>
                <a:gridCol w="814718">
                  <a:extLst>
                    <a:ext uri="{9D8B030D-6E8A-4147-A177-3AD203B41FA5}">
                      <a16:colId xmlns:a16="http://schemas.microsoft.com/office/drawing/2014/main" val="4133022237"/>
                    </a:ext>
                  </a:extLst>
                </a:gridCol>
              </a:tblGrid>
              <a:tr h="239793">
                <a:tc>
                  <a:txBody>
                    <a:bodyPr/>
                    <a:lstStyle/>
                    <a:p>
                      <a:pPr algn="ctr" fontAlgn="ctr"/>
                      <a:r>
                        <a:rPr lang="ru-RU" sz="1400" u="none" strike="noStrike">
                          <a:effectLst/>
                        </a:rPr>
                        <a:t> </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l" fontAlgn="ctr"/>
                      <a:r>
                        <a:rPr lang="en-US" sz="1400" u="none" strike="noStrike">
                          <a:effectLst/>
                        </a:rPr>
                        <a:t>Moscow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Moscow counts</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NY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NY counts</a:t>
                      </a:r>
                      <a:endParaRPr lang="en-US"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1149243954"/>
                  </a:ext>
                </a:extLst>
              </a:tr>
              <a:tr h="239793">
                <a:tc>
                  <a:txBody>
                    <a:bodyPr/>
                    <a:lstStyle/>
                    <a:p>
                      <a:pPr algn="ctr" fontAlgn="ct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Supermarket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29</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28</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20329251"/>
                  </a:ext>
                </a:extLst>
              </a:tr>
              <a:tr h="239793">
                <a:tc>
                  <a:txBody>
                    <a:bodyPr/>
                    <a:lstStyle/>
                    <a:p>
                      <a:pPr algn="ctr" fontAlgn="ctr"/>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Deli / Bodega</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14</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1778113789"/>
                  </a:ext>
                </a:extLst>
              </a:tr>
              <a:tr h="239793">
                <a:tc>
                  <a:txBody>
                    <a:bodyPr/>
                    <a:lstStyle/>
                    <a:p>
                      <a:pPr algn="ctr" fontAlgn="ctr"/>
                      <a:r>
                        <a:rPr lang="ru-RU" sz="1400" u="none" strike="noStrike">
                          <a:effectLst/>
                        </a:rPr>
                        <a:t>2</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Gym / Fitness Center</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Pharmacy</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13</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1876986846"/>
                  </a:ext>
                </a:extLst>
              </a:tr>
              <a:tr h="239793">
                <a:tc>
                  <a:txBody>
                    <a:bodyPr/>
                    <a:lstStyle/>
                    <a:p>
                      <a:pPr algn="ctr" fontAlgn="ctr"/>
                      <a:r>
                        <a:rPr lang="ru-RU" sz="1400" u="none" strike="noStrike">
                          <a:effectLst/>
                        </a:rPr>
                        <a:t>3</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Food &amp; Drink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dirty="0">
                          <a:effectLst/>
                        </a:rPr>
                        <a:t>9</a:t>
                      </a:r>
                      <a:endParaRPr lang="ru-RU" sz="1400" b="0" i="0" u="none" strike="noStrike" dirty="0">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Donut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12</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3562730558"/>
                  </a:ext>
                </a:extLst>
              </a:tr>
              <a:tr h="239793">
                <a:tc>
                  <a:txBody>
                    <a:bodyPr/>
                    <a:lstStyle/>
                    <a:p>
                      <a:pPr algn="ctr" fontAlgn="ctr"/>
                      <a:r>
                        <a:rPr lang="ru-RU" sz="1400" u="none" strike="noStrike">
                          <a:effectLst/>
                        </a:rPr>
                        <a:t>4</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Cosmetics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Grocery Store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3531934820"/>
                  </a:ext>
                </a:extLst>
              </a:tr>
              <a:tr h="239793">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Fast Food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Bus Station</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3046708585"/>
                  </a:ext>
                </a:extLst>
              </a:tr>
              <a:tr h="239793">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Park</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Bank</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10</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3805792476"/>
                  </a:ext>
                </a:extLst>
              </a:tr>
              <a:tr h="239793">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Bus Stop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Spanish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546933520"/>
                  </a:ext>
                </a:extLst>
              </a:tr>
              <a:tr h="239793">
                <a:tc>
                  <a:txBody>
                    <a:bodyPr/>
                    <a:lstStyle/>
                    <a:p>
                      <a:pPr algn="ctr" fontAlgn="ctr"/>
                      <a:r>
                        <a:rPr lang="ru-RU" sz="1400" u="none" strike="noStrike">
                          <a:effectLst/>
                        </a:rPr>
                        <a:t>8</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Convenience Store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Italian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805946202"/>
                  </a:ext>
                </a:extLst>
              </a:tr>
              <a:tr h="239793">
                <a:tc>
                  <a:txBody>
                    <a:bodyPr/>
                    <a:lstStyle/>
                    <a:p>
                      <a:pPr algn="ctr" fontAlgn="ctr"/>
                      <a:r>
                        <a:rPr lang="ru-RU" sz="1400" u="none" strike="noStrike">
                          <a:effectLst/>
                        </a:rPr>
                        <a:t>9</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Pharmacy</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Sandwich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4127221404"/>
                  </a:ext>
                </a:extLst>
              </a:tr>
              <a:tr h="239793">
                <a:tc>
                  <a:txBody>
                    <a:bodyPr/>
                    <a:lstStyle/>
                    <a:p>
                      <a:pPr algn="ctr" fontAlgn="ctr"/>
                      <a:r>
                        <a:rPr lang="ru-RU" sz="1400" u="none" strike="noStrike">
                          <a:effectLst/>
                        </a:rPr>
                        <a:t>10</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Mobile Phone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Park</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20271028"/>
                  </a:ext>
                </a:extLst>
              </a:tr>
              <a:tr h="239793">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Café</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Fast Food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722997022"/>
                  </a:ext>
                </a:extLst>
              </a:tr>
              <a:tr h="239793">
                <a:tc>
                  <a:txBody>
                    <a:bodyPr/>
                    <a:lstStyle/>
                    <a:p>
                      <a:pPr algn="ctr" fontAlgn="ctr"/>
                      <a:r>
                        <a:rPr lang="ru-RU" sz="1400" u="none" strike="noStrike">
                          <a:effectLst/>
                        </a:rPr>
                        <a:t>12</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Sushi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Chinese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006117835"/>
                  </a:ext>
                </a:extLst>
              </a:tr>
              <a:tr h="239793">
                <a:tc>
                  <a:txBody>
                    <a:bodyPr/>
                    <a:lstStyle/>
                    <a:p>
                      <a:pPr algn="ctr" fontAlgn="ctr"/>
                      <a:r>
                        <a:rPr lang="ru-RU" sz="1400" u="none" strike="noStrike">
                          <a:effectLst/>
                        </a:rPr>
                        <a:t>13</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Coffee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4</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Supermarket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105248803"/>
                  </a:ext>
                </a:extLst>
              </a:tr>
              <a:tr h="239793">
                <a:tc>
                  <a:txBody>
                    <a:bodyPr/>
                    <a:lstStyle/>
                    <a:p>
                      <a:pPr algn="ctr" fontAlgn="ctr"/>
                      <a:r>
                        <a:rPr lang="ru-RU" sz="1400" u="none" strike="noStrike">
                          <a:effectLst/>
                        </a:rPr>
                        <a:t>14</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Soccer Field</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4</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Bakery</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dirty="0">
                          <a:effectLst/>
                        </a:rPr>
                        <a:t>5</a:t>
                      </a:r>
                      <a:endParaRPr lang="ru-RU" sz="1400" b="0" i="0" u="none" strike="noStrike" dirty="0">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838378242"/>
                  </a:ext>
                </a:extLst>
              </a:tr>
            </a:tbl>
          </a:graphicData>
        </a:graphic>
      </p:graphicFrame>
      <p:sp>
        <p:nvSpPr>
          <p:cNvPr id="18" name="TextBox 17">
            <a:extLst>
              <a:ext uri="{FF2B5EF4-FFF2-40B4-BE49-F238E27FC236}">
                <a16:creationId xmlns:a16="http://schemas.microsoft.com/office/drawing/2014/main" id="{8D5AD1C7-7AE3-488D-B41E-EC4E6F79FBCC}"/>
              </a:ext>
            </a:extLst>
          </p:cNvPr>
          <p:cNvSpPr txBox="1"/>
          <p:nvPr/>
        </p:nvSpPr>
        <p:spPr>
          <a:xfrm>
            <a:off x="1246034" y="3901424"/>
            <a:ext cx="4762348" cy="1569660"/>
          </a:xfrm>
          <a:prstGeom prst="rect">
            <a:avLst/>
          </a:prstGeom>
          <a:noFill/>
        </p:spPr>
        <p:txBody>
          <a:bodyPr wrap="square">
            <a:spAutoFit/>
          </a:bodyPr>
          <a:lstStyle/>
          <a:p>
            <a:pPr marL="0" indent="0">
              <a:buNone/>
            </a:pPr>
            <a:r>
              <a:rPr lang="en-US" sz="2400" b="0" i="0" dirty="0">
                <a:solidFill>
                  <a:srgbClr val="000000"/>
                </a:solidFill>
                <a:effectLst/>
                <a:latin typeface="Helvetica" panose="020B0604020202020204" pitchFamily="34" charset="0"/>
                <a:cs typeface="Helvetica" panose="020B0604020202020204" pitchFamily="34" charset="0"/>
              </a:rPr>
              <a:t>Comparison of top 15 places of both clusters for every city will look like this:</a:t>
            </a:r>
            <a:br>
              <a:rPr lang="en-US" sz="2400" b="0" i="0" dirty="0">
                <a:solidFill>
                  <a:srgbClr val="000000"/>
                </a:solidFill>
                <a:effectLst/>
                <a:latin typeface="Helvetica" panose="020B0604020202020204" pitchFamily="34" charset="0"/>
                <a:cs typeface="Helvetica" panose="020B0604020202020204" pitchFamily="34" charset="0"/>
              </a:rPr>
            </a:br>
            <a:endParaRPr lang="ru-RU"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332051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араллакс">
  <a:themeElements>
    <a:clrScheme name="Параллакс">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Параллакс">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Параллакс">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0</TotalTime>
  <Words>1103</Words>
  <Application>Microsoft Office PowerPoint</Application>
  <PresentationFormat>Широкоэкранный</PresentationFormat>
  <Paragraphs>201</Paragraphs>
  <Slides>10</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10</vt:i4>
      </vt:variant>
    </vt:vector>
  </HeadingPairs>
  <TitlesOfParts>
    <vt:vector size="18" baseType="lpstr">
      <vt:lpstr>Helvetica Neue</vt:lpstr>
      <vt:lpstr>Arial</vt:lpstr>
      <vt:lpstr>Bradley Hand ITC</vt:lpstr>
      <vt:lpstr>Calibri</vt:lpstr>
      <vt:lpstr>Corbel</vt:lpstr>
      <vt:lpstr>Helvetica</vt:lpstr>
      <vt:lpstr>Times New Roman</vt:lpstr>
      <vt:lpstr>Параллакс</vt:lpstr>
      <vt:lpstr>Презентация PowerPoint</vt:lpstr>
      <vt:lpstr>Introduction</vt:lpstr>
      <vt:lpstr>Data</vt:lpstr>
      <vt:lpstr>Презентация PowerPoint</vt:lpstr>
      <vt:lpstr>Презентация PowerPoint</vt:lpstr>
      <vt:lpstr>Methodology </vt:lpstr>
      <vt:lpstr>Analysis</vt:lpstr>
      <vt:lpstr>Презентация PowerPoint</vt:lpstr>
      <vt:lpstr>Презентация PowerPoint</vt:lpstr>
      <vt:lpstr>Results and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Pavel Antilevskii</dc:creator>
  <cp:lastModifiedBy>Pavel Antilevskii</cp:lastModifiedBy>
  <cp:revision>8</cp:revision>
  <dcterms:created xsi:type="dcterms:W3CDTF">2020-09-25T08:39:07Z</dcterms:created>
  <dcterms:modified xsi:type="dcterms:W3CDTF">2020-09-25T13:01:11Z</dcterms:modified>
</cp:coreProperties>
</file>